
<file path=[Content_Types].xml><?xml version="1.0" encoding="utf-8"?>
<Types xmlns="http://schemas.openxmlformats.org/package/2006/content-types">
  <Default Extension="emf" ContentType="image/x-emf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13"/>
  </p:notesMasterIdLst>
  <p:sldIdLst>
    <p:sldId id="256" r:id="rId2"/>
    <p:sldId id="257" r:id="rId3"/>
    <p:sldId id="268" r:id="rId4"/>
    <p:sldId id="258" r:id="rId5"/>
    <p:sldId id="259" r:id="rId6"/>
    <p:sldId id="269" r:id="rId7"/>
    <p:sldId id="271" r:id="rId8"/>
    <p:sldId id="272" r:id="rId9"/>
    <p:sldId id="273" r:id="rId10"/>
    <p:sldId id="274" r:id="rId11"/>
    <p:sldId id="267" r:id="rId12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8"/>
    <p:restoredTop sz="94626"/>
  </p:normalViewPr>
  <p:slideViewPr>
    <p:cSldViewPr snapToGrid="0" snapToObjects="1">
      <p:cViewPr varScale="1">
        <p:scale>
          <a:sx n="113" d="100"/>
          <a:sy n="113" d="100"/>
        </p:scale>
        <p:origin x="184" y="3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B7C68C-AED2-43FE-9720-08BBEBDFF822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5B513597-E6B5-4F1C-9C38-F9DB58E97678}">
      <dgm:prSet/>
      <dgm:spPr/>
      <dgm:t>
        <a:bodyPr/>
        <a:lstStyle/>
        <a:p>
          <a:r>
            <a:rPr lang="en-US"/>
            <a:t>Is a simple solution developed to support the THINKDESK user’s feedback  through the “Agile Mood Marble” practice.</a:t>
          </a:r>
        </a:p>
      </dgm:t>
    </dgm:pt>
    <dgm:pt modelId="{F468F80D-B1C5-45B7-9632-C5E1D3ADDF26}" type="parTrans" cxnId="{BCE6E23C-C116-4C7B-98AD-DBA16490A5A2}">
      <dgm:prSet/>
      <dgm:spPr/>
      <dgm:t>
        <a:bodyPr/>
        <a:lstStyle/>
        <a:p>
          <a:endParaRPr lang="en-US"/>
        </a:p>
      </dgm:t>
    </dgm:pt>
    <dgm:pt modelId="{AB1013F2-24CE-4C07-B5B5-E42FC1172246}" type="sibTrans" cxnId="{BCE6E23C-C116-4C7B-98AD-DBA16490A5A2}">
      <dgm:prSet/>
      <dgm:spPr/>
      <dgm:t>
        <a:bodyPr/>
        <a:lstStyle/>
        <a:p>
          <a:endParaRPr lang="en-US"/>
        </a:p>
      </dgm:t>
    </dgm:pt>
    <dgm:pt modelId="{B1AD1EDE-7E61-4CF0-B3E8-0E316616D563}">
      <dgm:prSet/>
      <dgm:spPr/>
      <dgm:t>
        <a:bodyPr/>
        <a:lstStyle/>
        <a:p>
          <a:r>
            <a:rPr lang="en-US"/>
            <a:t>It is designed to be worked on iPad (Landscape)</a:t>
          </a:r>
        </a:p>
      </dgm:t>
    </dgm:pt>
    <dgm:pt modelId="{F883BE5E-A927-4979-8AA6-259944BAFC31}" type="parTrans" cxnId="{7E58146F-5C63-45D6-9D8D-2CBF501743F8}">
      <dgm:prSet/>
      <dgm:spPr/>
      <dgm:t>
        <a:bodyPr/>
        <a:lstStyle/>
        <a:p>
          <a:endParaRPr lang="en-US"/>
        </a:p>
      </dgm:t>
    </dgm:pt>
    <dgm:pt modelId="{AA73D554-B7A3-4852-88EA-379C294CF6F6}" type="sibTrans" cxnId="{7E58146F-5C63-45D6-9D8D-2CBF501743F8}">
      <dgm:prSet/>
      <dgm:spPr/>
      <dgm:t>
        <a:bodyPr/>
        <a:lstStyle/>
        <a:p>
          <a:endParaRPr lang="en-US"/>
        </a:p>
      </dgm:t>
    </dgm:pt>
    <dgm:pt modelId="{0C0A9316-54E5-4706-BCDB-EBE7EB708428}">
      <dgm:prSet/>
      <dgm:spPr/>
      <dgm:t>
        <a:bodyPr/>
        <a:lstStyle/>
        <a:p>
          <a:r>
            <a:rPr lang="en-US"/>
            <a:t>It is based on a mobile front-end and on IBM Cloud back-end</a:t>
          </a:r>
        </a:p>
      </dgm:t>
    </dgm:pt>
    <dgm:pt modelId="{52DD1589-FFE0-4985-8FFF-29A716733F35}" type="parTrans" cxnId="{92B8E3D2-990E-45B0-B453-D27EAD395301}">
      <dgm:prSet/>
      <dgm:spPr/>
      <dgm:t>
        <a:bodyPr/>
        <a:lstStyle/>
        <a:p>
          <a:endParaRPr lang="en-US"/>
        </a:p>
      </dgm:t>
    </dgm:pt>
    <dgm:pt modelId="{73E0F885-0220-4783-8091-AC8F32F59792}" type="sibTrans" cxnId="{92B8E3D2-990E-45B0-B453-D27EAD395301}">
      <dgm:prSet/>
      <dgm:spPr/>
      <dgm:t>
        <a:bodyPr/>
        <a:lstStyle/>
        <a:p>
          <a:endParaRPr lang="en-US"/>
        </a:p>
      </dgm:t>
    </dgm:pt>
    <dgm:pt modelId="{21D92E28-1D38-0A4F-9526-64E9BE5798BF}" type="pres">
      <dgm:prSet presAssocID="{E2B7C68C-AED2-43FE-9720-08BBEBDFF822}" presName="linear" presStyleCnt="0">
        <dgm:presLayoutVars>
          <dgm:animLvl val="lvl"/>
          <dgm:resizeHandles val="exact"/>
        </dgm:presLayoutVars>
      </dgm:prSet>
      <dgm:spPr/>
    </dgm:pt>
    <dgm:pt modelId="{3E7E0A11-69A7-9343-885C-85A495CEDA5B}" type="pres">
      <dgm:prSet presAssocID="{5B513597-E6B5-4F1C-9C38-F9DB58E97678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58DF8573-364B-6C47-9275-533B62964606}" type="pres">
      <dgm:prSet presAssocID="{AB1013F2-24CE-4C07-B5B5-E42FC1172246}" presName="spacer" presStyleCnt="0"/>
      <dgm:spPr/>
    </dgm:pt>
    <dgm:pt modelId="{3820DCB9-0E98-854C-AB7A-85994CA9CB5A}" type="pres">
      <dgm:prSet presAssocID="{B1AD1EDE-7E61-4CF0-B3E8-0E316616D563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C530D7E0-6D9A-4049-AC38-BE37C54FB9DD}" type="pres">
      <dgm:prSet presAssocID="{AA73D554-B7A3-4852-88EA-379C294CF6F6}" presName="spacer" presStyleCnt="0"/>
      <dgm:spPr/>
    </dgm:pt>
    <dgm:pt modelId="{698CFAB2-F369-FF41-9EF4-C3A4ADD5DA21}" type="pres">
      <dgm:prSet presAssocID="{0C0A9316-54E5-4706-BCDB-EBE7EB708428}" presName="parentText" presStyleLbl="node1" presStyleIdx="2" presStyleCnt="3">
        <dgm:presLayoutVars>
          <dgm:chMax val="0"/>
          <dgm:bulletEnabled val="1"/>
        </dgm:presLayoutVars>
      </dgm:prSet>
      <dgm:spPr/>
    </dgm:pt>
  </dgm:ptLst>
  <dgm:cxnLst>
    <dgm:cxn modelId="{BCE6E23C-C116-4C7B-98AD-DBA16490A5A2}" srcId="{E2B7C68C-AED2-43FE-9720-08BBEBDFF822}" destId="{5B513597-E6B5-4F1C-9C38-F9DB58E97678}" srcOrd="0" destOrd="0" parTransId="{F468F80D-B1C5-45B7-9632-C5E1D3ADDF26}" sibTransId="{AB1013F2-24CE-4C07-B5B5-E42FC1172246}"/>
    <dgm:cxn modelId="{502A2F5F-A18D-734E-AAED-0B0C450DE016}" type="presOf" srcId="{5B513597-E6B5-4F1C-9C38-F9DB58E97678}" destId="{3E7E0A11-69A7-9343-885C-85A495CEDA5B}" srcOrd="0" destOrd="0" presId="urn:microsoft.com/office/officeart/2005/8/layout/vList2"/>
    <dgm:cxn modelId="{DC15A360-D3BE-9048-9495-63A00C6B56E1}" type="presOf" srcId="{0C0A9316-54E5-4706-BCDB-EBE7EB708428}" destId="{698CFAB2-F369-FF41-9EF4-C3A4ADD5DA21}" srcOrd="0" destOrd="0" presId="urn:microsoft.com/office/officeart/2005/8/layout/vList2"/>
    <dgm:cxn modelId="{7E58146F-5C63-45D6-9D8D-2CBF501743F8}" srcId="{E2B7C68C-AED2-43FE-9720-08BBEBDFF822}" destId="{B1AD1EDE-7E61-4CF0-B3E8-0E316616D563}" srcOrd="1" destOrd="0" parTransId="{F883BE5E-A927-4979-8AA6-259944BAFC31}" sibTransId="{AA73D554-B7A3-4852-88EA-379C294CF6F6}"/>
    <dgm:cxn modelId="{C260E585-6B57-1F4C-AA5E-57858D942E60}" type="presOf" srcId="{B1AD1EDE-7E61-4CF0-B3E8-0E316616D563}" destId="{3820DCB9-0E98-854C-AB7A-85994CA9CB5A}" srcOrd="0" destOrd="0" presId="urn:microsoft.com/office/officeart/2005/8/layout/vList2"/>
    <dgm:cxn modelId="{702FD9BC-FDFA-D546-83EB-6B6F8A6A2E14}" type="presOf" srcId="{E2B7C68C-AED2-43FE-9720-08BBEBDFF822}" destId="{21D92E28-1D38-0A4F-9526-64E9BE5798BF}" srcOrd="0" destOrd="0" presId="urn:microsoft.com/office/officeart/2005/8/layout/vList2"/>
    <dgm:cxn modelId="{92B8E3D2-990E-45B0-B453-D27EAD395301}" srcId="{E2B7C68C-AED2-43FE-9720-08BBEBDFF822}" destId="{0C0A9316-54E5-4706-BCDB-EBE7EB708428}" srcOrd="2" destOrd="0" parTransId="{52DD1589-FFE0-4985-8FFF-29A716733F35}" sibTransId="{73E0F885-0220-4783-8091-AC8F32F59792}"/>
    <dgm:cxn modelId="{3B85CB40-DE3F-D04B-8524-5FFF50CF3430}" type="presParOf" srcId="{21D92E28-1D38-0A4F-9526-64E9BE5798BF}" destId="{3E7E0A11-69A7-9343-885C-85A495CEDA5B}" srcOrd="0" destOrd="0" presId="urn:microsoft.com/office/officeart/2005/8/layout/vList2"/>
    <dgm:cxn modelId="{E7CDFBA9-487D-034E-A391-C2846C5F29AB}" type="presParOf" srcId="{21D92E28-1D38-0A4F-9526-64E9BE5798BF}" destId="{58DF8573-364B-6C47-9275-533B62964606}" srcOrd="1" destOrd="0" presId="urn:microsoft.com/office/officeart/2005/8/layout/vList2"/>
    <dgm:cxn modelId="{A9DF586A-3F7B-F544-924F-6217D1322562}" type="presParOf" srcId="{21D92E28-1D38-0A4F-9526-64E9BE5798BF}" destId="{3820DCB9-0E98-854C-AB7A-85994CA9CB5A}" srcOrd="2" destOrd="0" presId="urn:microsoft.com/office/officeart/2005/8/layout/vList2"/>
    <dgm:cxn modelId="{EBDF0AEA-01A4-FD4A-9BD3-5EF38B79C1E6}" type="presParOf" srcId="{21D92E28-1D38-0A4F-9526-64E9BE5798BF}" destId="{C530D7E0-6D9A-4049-AC38-BE37C54FB9DD}" srcOrd="3" destOrd="0" presId="urn:microsoft.com/office/officeart/2005/8/layout/vList2"/>
    <dgm:cxn modelId="{CF38AF40-ECBD-0D4D-AB68-42D64FD0F908}" type="presParOf" srcId="{21D92E28-1D38-0A4F-9526-64E9BE5798BF}" destId="{698CFAB2-F369-FF41-9EF4-C3A4ADD5DA21}" srcOrd="4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7E0A11-69A7-9343-885C-85A495CEDA5B}">
      <dsp:nvSpPr>
        <dsp:cNvPr id="0" name=""/>
        <dsp:cNvSpPr/>
      </dsp:nvSpPr>
      <dsp:spPr>
        <a:xfrm>
          <a:off x="0" y="552493"/>
          <a:ext cx="6513603" cy="1539719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Is a simple solution developed to support the THINKDESK user’s feedback  through the “Agile Mood Marble” practice.</a:t>
          </a:r>
        </a:p>
      </dsp:txBody>
      <dsp:txXfrm>
        <a:off x="75163" y="627656"/>
        <a:ext cx="6363277" cy="1389393"/>
      </dsp:txXfrm>
    </dsp:sp>
    <dsp:sp modelId="{3820DCB9-0E98-854C-AB7A-85994CA9CB5A}">
      <dsp:nvSpPr>
        <dsp:cNvPr id="0" name=""/>
        <dsp:cNvSpPr/>
      </dsp:nvSpPr>
      <dsp:spPr>
        <a:xfrm>
          <a:off x="0" y="2172853"/>
          <a:ext cx="6513603" cy="1539719"/>
        </a:xfrm>
        <a:prstGeom prst="roundRect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It is designed to be worked on iPad (Landscape)</a:t>
          </a:r>
        </a:p>
      </dsp:txBody>
      <dsp:txXfrm>
        <a:off x="75163" y="2248016"/>
        <a:ext cx="6363277" cy="1389393"/>
      </dsp:txXfrm>
    </dsp:sp>
    <dsp:sp modelId="{698CFAB2-F369-FF41-9EF4-C3A4ADD5DA21}">
      <dsp:nvSpPr>
        <dsp:cNvPr id="0" name=""/>
        <dsp:cNvSpPr/>
      </dsp:nvSpPr>
      <dsp:spPr>
        <a:xfrm>
          <a:off x="0" y="3793213"/>
          <a:ext cx="6513603" cy="1539719"/>
        </a:xfrm>
        <a:prstGeom prst="round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106680" rIns="106680" bIns="106680" numCol="1" spcCol="1270" anchor="ctr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kern="1200"/>
            <a:t>It is based on a mobile front-end and on IBM Cloud back-end</a:t>
          </a:r>
        </a:p>
      </dsp:txBody>
      <dsp:txXfrm>
        <a:off x="75163" y="3868376"/>
        <a:ext cx="6363277" cy="138939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tiff>
</file>

<file path=ppt/media/image4.png>
</file>

<file path=ppt/media/image5.png>
</file>

<file path=ppt/media/image6.tiff>
</file>

<file path=ppt/media/image7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9FC90C-7561-154E-86C8-D4E0765A0CDC}" type="datetimeFigureOut">
              <a:rPr lang="it-IT" smtClean="0"/>
              <a:t>20/11/19</a:t>
            </a:fld>
            <a:endParaRPr lang="it-IT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DA14F0-655A-604E-A9CE-284358DA146B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7667919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57A16B51-3205-404E-A7DA-1AFE3064DBC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ottotitolo 2">
            <a:extLst>
              <a:ext uri="{FF2B5EF4-FFF2-40B4-BE49-F238E27FC236}">
                <a16:creationId xmlns:a16="http://schemas.microsoft.com/office/drawing/2014/main" id="{324FE13E-266C-5F4F-B003-7394B862B09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it-IT"/>
              <a:t>Fare clic per modificare lo stile del sottotitolo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515B67E-0AB6-4640-B581-4381094E69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98F2CCF-CB99-A749-A9C0-5EACFEC7C9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DB21C710-93E3-2A4F-BEE2-0D5B27E521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1D528F57-67B9-DD41-8B46-F99C6E584856}"/>
              </a:ext>
            </a:extLst>
          </p:cNvPr>
          <p:cNvSpPr txBox="1"/>
          <p:nvPr userDrawn="1"/>
        </p:nvSpPr>
        <p:spPr>
          <a:xfrm>
            <a:off x="44822" y="6578460"/>
            <a:ext cx="2448106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100" dirty="0"/>
              <a:t>Marco D’Agostino </a:t>
            </a:r>
            <a:r>
              <a:rPr lang="mr-IN" sz="1100" dirty="0"/>
              <a:t>–</a:t>
            </a:r>
            <a:r>
              <a:rPr lang="it-IT" sz="1100" dirty="0"/>
              <a:t> EOSD Italy Market</a:t>
            </a:r>
          </a:p>
        </p:txBody>
      </p:sp>
    </p:spTree>
    <p:extLst>
      <p:ext uri="{BB962C8B-B14F-4D97-AF65-F5344CB8AC3E}">
        <p14:creationId xmlns:p14="http://schemas.microsoft.com/office/powerpoint/2010/main" val="2892837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EA41F800-E955-1F43-91E1-F2D4A4AA38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15ECCDCE-08A2-1943-8866-501ECF5D0D7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7C47011-378A-4841-AF9D-D5FE96568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950F0E8F-42AF-5C4E-9D1F-C2FAE64BF1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4DB6175F-CC97-F64A-9F25-47A0A50BB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31321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1_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>
            <a:extLst>
              <a:ext uri="{FF2B5EF4-FFF2-40B4-BE49-F238E27FC236}">
                <a16:creationId xmlns:a16="http://schemas.microsoft.com/office/drawing/2014/main" id="{01A00AF3-15AB-7343-B4E0-395C3FC0DAF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verticale 2">
            <a:extLst>
              <a:ext uri="{FF2B5EF4-FFF2-40B4-BE49-F238E27FC236}">
                <a16:creationId xmlns:a16="http://schemas.microsoft.com/office/drawing/2014/main" id="{704093C1-9321-7642-96C0-2F42851C46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CBB23AF8-E867-C741-B19E-31887062E4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E2F9D9EB-2271-CB47-88E7-95E326AB2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971AF3AC-E729-4E4F-A844-65CE8EEA51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96584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1C4794BB-1CB7-CB4B-82A3-B5BD05C89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FDCD7362-0FF0-C34D-AB6F-ECE5937656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F6690CC-81F7-7A4C-9C65-C02E2915D0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C631E1C3-27A6-554B-8EBA-F5CB7868A0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3757E1CA-8AC1-504D-A55E-71F5C7248D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0368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20E2ED73-49C2-F94B-89E4-7EB3911CB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9C29E8D1-7D46-6744-A982-0472C12CA0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F2317BA1-5DBD-AD4C-A2DD-FBE15658A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41557C35-7FF3-9C44-9269-CE535D814F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A9C06A25-9D95-E64B-BE21-36D3B2FE4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27985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e contenut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CFA98ABE-E46C-074C-9849-49DD2E0A9E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9EF51E39-D9C0-FB4E-90C1-165BA985670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19DE827B-F946-E241-BEBC-8E55B7E37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056822CB-8E5F-B944-BC5D-ACC5388C0A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5BE68615-A9DE-0B4C-860A-631C653068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97FEE960-3FF0-2845-92B1-3BCDA3E568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0851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9CDCB538-BC68-2E46-92A4-B87534643B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D6A6819-88F3-A440-813A-AF2A647A84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4" name="Segnaposto contenuto 3">
            <a:extLst>
              <a:ext uri="{FF2B5EF4-FFF2-40B4-BE49-F238E27FC236}">
                <a16:creationId xmlns:a16="http://schemas.microsoft.com/office/drawing/2014/main" id="{FEFB058E-B634-B74E-A4FA-319D7C4304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>
            <a:extLst>
              <a:ext uri="{FF2B5EF4-FFF2-40B4-BE49-F238E27FC236}">
                <a16:creationId xmlns:a16="http://schemas.microsoft.com/office/drawing/2014/main" id="{14DBC0CD-70C2-8C4B-8FAD-59EE9706D9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6" name="Segnaposto contenuto 5">
            <a:extLst>
              <a:ext uri="{FF2B5EF4-FFF2-40B4-BE49-F238E27FC236}">
                <a16:creationId xmlns:a16="http://schemas.microsoft.com/office/drawing/2014/main" id="{20C22036-559B-074A-BECD-96785ED8A10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>
            <a:extLst>
              <a:ext uri="{FF2B5EF4-FFF2-40B4-BE49-F238E27FC236}">
                <a16:creationId xmlns:a16="http://schemas.microsoft.com/office/drawing/2014/main" id="{B5322495-299A-C449-A039-3435316F32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8" name="Segnaposto piè di pagina 7">
            <a:extLst>
              <a:ext uri="{FF2B5EF4-FFF2-40B4-BE49-F238E27FC236}">
                <a16:creationId xmlns:a16="http://schemas.microsoft.com/office/drawing/2014/main" id="{37DB6348-62E0-9941-AAC4-0CA8686C72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egnaposto numero diapositiva 8">
            <a:extLst>
              <a:ext uri="{FF2B5EF4-FFF2-40B4-BE49-F238E27FC236}">
                <a16:creationId xmlns:a16="http://schemas.microsoft.com/office/drawing/2014/main" id="{F43DEE7A-F879-C748-9039-C0D9A5FFB6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55832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0CAE3B27-E9F5-FC4F-8B18-E9892F521A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910D0D22-0E4D-2F47-88D7-8128D0B3B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DE53F99D-83E7-8142-BDCC-636894E211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9ABA5442-3C4C-DA48-8603-699F3D0C7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21297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>
            <a:extLst>
              <a:ext uri="{FF2B5EF4-FFF2-40B4-BE49-F238E27FC236}">
                <a16:creationId xmlns:a16="http://schemas.microsoft.com/office/drawing/2014/main" id="{FB403F13-3133-E543-9FF3-CB08AFB00F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3" name="Segnaposto piè di pagina 2">
            <a:extLst>
              <a:ext uri="{FF2B5EF4-FFF2-40B4-BE49-F238E27FC236}">
                <a16:creationId xmlns:a16="http://schemas.microsoft.com/office/drawing/2014/main" id="{52419864-1EC3-9E47-BF11-A1994878BA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egnaposto numero diapositiva 3">
            <a:extLst>
              <a:ext uri="{FF2B5EF4-FFF2-40B4-BE49-F238E27FC236}">
                <a16:creationId xmlns:a16="http://schemas.microsoft.com/office/drawing/2014/main" id="{6E74ABA9-0A9F-4544-9E84-2E05149CF7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0274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C0A8FC8-533E-994D-83E6-E4948CCD88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contenuto 2">
            <a:extLst>
              <a:ext uri="{FF2B5EF4-FFF2-40B4-BE49-F238E27FC236}">
                <a16:creationId xmlns:a16="http://schemas.microsoft.com/office/drawing/2014/main" id="{83A017E3-B7E9-A54F-B68E-4833C73947E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DABD1320-AE0F-CB4B-9E42-468565A324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E93D5BCD-E059-D24D-9BDB-61C17A1590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2CDE4DC2-AA43-FC47-8252-81724CF953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0B705132-4E81-EB49-BBD8-D116B94B68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84264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159DD17-ADBC-7748-9E32-BFABE3B7C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131BE332-866B-0845-AB9E-FF3D261E43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793CE699-FC3D-754C-AFDC-C7732F3C27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it-IT"/>
              <a:t>Fare clic per modificare gli stili del testo dello schema</a:t>
            </a:r>
          </a:p>
        </p:txBody>
      </p:sp>
      <p:sp>
        <p:nvSpPr>
          <p:cNvPr id="5" name="Segnaposto data 4">
            <a:extLst>
              <a:ext uri="{FF2B5EF4-FFF2-40B4-BE49-F238E27FC236}">
                <a16:creationId xmlns:a16="http://schemas.microsoft.com/office/drawing/2014/main" id="{A4AE4C1E-3BEB-F54D-91FF-5C50E204D0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6" name="Segnaposto piè di pagina 5">
            <a:extLst>
              <a:ext uri="{FF2B5EF4-FFF2-40B4-BE49-F238E27FC236}">
                <a16:creationId xmlns:a16="http://schemas.microsoft.com/office/drawing/2014/main" id="{E785086A-BEFC-C346-B39C-0C25B6093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egnaposto numero diapositiva 6">
            <a:extLst>
              <a:ext uri="{FF2B5EF4-FFF2-40B4-BE49-F238E27FC236}">
                <a16:creationId xmlns:a16="http://schemas.microsoft.com/office/drawing/2014/main" id="{F93F0586-BD20-EA4B-8A42-25ED7D96B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38427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F99104CB-C15F-254E-825C-F183D74B6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7A6BDCF8-4C07-B546-93B9-E4424EF25E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B3D507A6-0D18-8840-ACB4-FCD185D3594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11/20/19</a:t>
            </a:fld>
            <a:endParaRPr lang="en-US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36E0E576-CB69-7C42-A060-4470B6F570B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551A356E-F3EB-C24D-B258-2912F85433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52027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  <p:sldLayoutId id="2147483672" r:id="rId4"/>
    <p:sldLayoutId id="2147483673" r:id="rId5"/>
    <p:sldLayoutId id="2147483674" r:id="rId6"/>
    <p:sldLayoutId id="2147483675" r:id="rId7"/>
    <p:sldLayoutId id="2147483676" r:id="rId8"/>
    <p:sldLayoutId id="2147483677" r:id="rId9"/>
    <p:sldLayoutId id="2147483678" r:id="rId10"/>
    <p:sldLayoutId id="214748367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5949" y="468977"/>
            <a:ext cx="8684824" cy="3539066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72257994-BD97-4691-8B89-198A6D2BA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4918509"/>
            <a:ext cx="12192000" cy="1939491"/>
          </a:xfrm>
          <a:prstGeom prst="rect">
            <a:avLst/>
          </a:pr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1600200" y="4269282"/>
            <a:ext cx="8991600" cy="1264762"/>
          </a:xfrm>
          <a:solidFill>
            <a:srgbClr val="FFFFFF"/>
          </a:solidFill>
          <a:ln w="38100">
            <a:solidFill>
              <a:srgbClr val="404040"/>
            </a:solidFill>
            <a:miter lim="800000"/>
          </a:ln>
        </p:spPr>
        <p:txBody>
          <a:bodyPr anchor="ctr">
            <a:normAutofit/>
          </a:bodyPr>
          <a:lstStyle/>
          <a:p>
            <a:r>
              <a:rPr lang="it-IT" sz="4000" b="1">
                <a:solidFill>
                  <a:srgbClr val="404040"/>
                </a:solidFill>
              </a:rPr>
              <a:t>THINKDESK MOOD MARBLES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2695194" y="5688535"/>
            <a:ext cx="6801612" cy="536125"/>
          </a:xfrm>
        </p:spPr>
        <p:txBody>
          <a:bodyPr>
            <a:normAutofit/>
          </a:bodyPr>
          <a:lstStyle/>
          <a:p>
            <a:r>
              <a:rPr lang="it-IT" sz="1800" i="1">
                <a:solidFill>
                  <a:srgbClr val="FFFFFF"/>
                </a:solidFill>
              </a:rPr>
              <a:t>A Network Engineering Italy Market </a:t>
            </a:r>
            <a:r>
              <a:rPr lang="en-US" sz="1800" i="1">
                <a:solidFill>
                  <a:srgbClr val="FFFFFF"/>
                </a:solidFill>
              </a:rPr>
              <a:t>solution</a:t>
            </a: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86DFFA2B-1C8E-D342-9D3B-6B30C5306CB7}"/>
              </a:ext>
            </a:extLst>
          </p:cNvPr>
          <p:cNvSpPr txBox="1"/>
          <p:nvPr/>
        </p:nvSpPr>
        <p:spPr>
          <a:xfrm>
            <a:off x="10906263" y="6581001"/>
            <a:ext cx="128573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i="1" dirty="0">
                <a:solidFill>
                  <a:schemeClr val="bg1"/>
                </a:solidFill>
              </a:rPr>
              <a:t>Marco D’Agostino</a:t>
            </a:r>
          </a:p>
        </p:txBody>
      </p:sp>
    </p:spTree>
    <p:extLst>
      <p:ext uri="{BB962C8B-B14F-4D97-AF65-F5344CB8AC3E}">
        <p14:creationId xmlns:p14="http://schemas.microsoft.com/office/powerpoint/2010/main" val="119710320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: Top Corners Rounded 10">
            <a:extLst>
              <a:ext uri="{FF2B5EF4-FFF2-40B4-BE49-F238E27FC236}">
                <a16:creationId xmlns:a16="http://schemas.microsoft.com/office/drawing/2014/main" id="{3BAF1561-20C4-41FD-A35F-BF2B9E72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: Top Corners Rounded 12">
            <a:extLst>
              <a:ext uri="{FF2B5EF4-FFF2-40B4-BE49-F238E27FC236}">
                <a16:creationId xmlns:a16="http://schemas.microsoft.com/office/drawing/2014/main" id="{839DC788-B140-4F3E-A91E-CB3E70ED9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>
            <a:extLst>
              <a:ext uri="{FF2B5EF4-FFF2-40B4-BE49-F238E27FC236}">
                <a16:creationId xmlns:a16="http://schemas.microsoft.com/office/drawing/2014/main" id="{DD5985A6-3925-D647-B178-87AAF9E2E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>
            <a:normAutofit/>
          </a:bodyPr>
          <a:lstStyle/>
          <a:p>
            <a:r>
              <a:rPr lang="it-IT" sz="3600">
                <a:solidFill>
                  <a:schemeClr val="bg1"/>
                </a:solidFill>
              </a:rPr>
              <a:t>LIVE DEMO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C18D930-0EEE-448F-ABF1-2AA3C83DA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77C46D0-09B8-450B-9CC4-370A6D0680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21733" y="2834809"/>
            <a:ext cx="4092951" cy="3042099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</a:rPr>
              <a:t>Click on the picture to start live demo</a:t>
            </a:r>
          </a:p>
        </p:txBody>
      </p:sp>
      <p:pic>
        <p:nvPicPr>
          <p:cNvPr id="4" name="Elementi multimediali online 3" descr="THINKDESK Mood Marble.mov">
            <a:hlinkClick r:id="" action="ppaction://media"/>
            <a:extLst>
              <a:ext uri="{FF2B5EF4-FFF2-40B4-BE49-F238E27FC236}">
                <a16:creationId xmlns:a16="http://schemas.microsoft.com/office/drawing/2014/main" id="{F5C5D1ED-42CE-7645-9E8E-F7A6D82877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03767" y="897182"/>
            <a:ext cx="6542117" cy="490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213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A8AA5BC-4F7A-4226-8F99-6D824B226A9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E5445C6-DD42-4979-86FF-03730E8C6D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734" y="321733"/>
            <a:ext cx="11573488" cy="6214534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127000" cap="sq" cmpd="thinThick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ttangolo 3"/>
          <p:cNvSpPr/>
          <p:nvPr/>
        </p:nvSpPr>
        <p:spPr>
          <a:xfrm>
            <a:off x="1524000" y="1122362"/>
            <a:ext cx="9144000" cy="284003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5800" b="1" kern="1200" cap="none" spc="50">
                <a:ln w="0"/>
                <a:solidFill>
                  <a:schemeClr val="tx1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  <a:latin typeface="+mj-lt"/>
                <a:ea typeface="+mj-ea"/>
                <a:cs typeface="+mj-cs"/>
              </a:rPr>
              <a:t>Thanks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45000665-DFC7-417E-8FD7-516A0F15C9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24400" y="4109417"/>
            <a:ext cx="2743200" cy="0"/>
          </a:xfrm>
          <a:prstGeom prst="line">
            <a:avLst/>
          </a:prstGeom>
          <a:ln w="12700">
            <a:solidFill>
              <a:schemeClr val="tx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276845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it-IT">
                <a:solidFill>
                  <a:srgbClr val="FFFFFF"/>
                </a:solidFill>
              </a:rPr>
              <a:t>WHAT IS</a:t>
            </a:r>
          </a:p>
        </p:txBody>
      </p:sp>
      <p:graphicFrame>
        <p:nvGraphicFramePr>
          <p:cNvPr id="5" name="Segnaposto contenuto 2">
            <a:extLst>
              <a:ext uri="{FF2B5EF4-FFF2-40B4-BE49-F238E27FC236}">
                <a16:creationId xmlns:a16="http://schemas.microsoft.com/office/drawing/2014/main" id="{97F2FF85-11DA-4E25-A202-230B1BBB1E5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44984375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6723073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: Top Corners Rounded 19">
            <a:extLst>
              <a:ext uri="{FF2B5EF4-FFF2-40B4-BE49-F238E27FC236}">
                <a16:creationId xmlns:a16="http://schemas.microsoft.com/office/drawing/2014/main" id="{3BAF1561-20C4-41FD-A35F-BF2B9E72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2" name="Rectangle: Top Corners Rounded 21">
            <a:extLst>
              <a:ext uri="{FF2B5EF4-FFF2-40B4-BE49-F238E27FC236}">
                <a16:creationId xmlns:a16="http://schemas.microsoft.com/office/drawing/2014/main" id="{839DC788-B140-4F3E-A91E-CB3E70ED9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Anonymous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FC18D930-0EEE-448F-ABF1-2AA3C83DA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CasellaDiTesto 4"/>
          <p:cNvSpPr txBox="1"/>
          <p:nvPr/>
        </p:nvSpPr>
        <p:spPr>
          <a:xfrm>
            <a:off x="321733" y="2834809"/>
            <a:ext cx="4092951" cy="3042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App doesn’t store any information related to the user, just the mood and comment provided by users therefore there is no privacy impact.</a:t>
            </a:r>
          </a:p>
        </p:txBody>
      </p:sp>
      <p:pic>
        <p:nvPicPr>
          <p:cNvPr id="10" name="Immagine 9">
            <a:extLst>
              <a:ext uri="{FF2B5EF4-FFF2-40B4-BE49-F238E27FC236}">
                <a16:creationId xmlns:a16="http://schemas.microsoft.com/office/drawing/2014/main" id="{23A65AA8-0B49-2944-8850-89B2109F58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1605" y="467256"/>
            <a:ext cx="5766440" cy="5766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26693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: Top Corners Rounded 26">
            <a:extLst>
              <a:ext uri="{FF2B5EF4-FFF2-40B4-BE49-F238E27FC236}">
                <a16:creationId xmlns:a16="http://schemas.microsoft.com/office/drawing/2014/main" id="{76E6212F-EB21-4328-8386-832840CB4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32315" y="1122363"/>
            <a:ext cx="3971220" cy="3249386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0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TECHNOLOGY</a:t>
            </a:r>
          </a:p>
        </p:txBody>
      </p:sp>
      <p:sp>
        <p:nvSpPr>
          <p:cNvPr id="30" name="Rectangle: Top Corners Rounded 28">
            <a:extLst>
              <a:ext uri="{FF2B5EF4-FFF2-40B4-BE49-F238E27FC236}">
                <a16:creationId xmlns:a16="http://schemas.microsoft.com/office/drawing/2014/main" id="{9E74304E-CF2D-41E1-92CF-7FC508311B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33" name="Straight Connector 30">
            <a:extLst>
              <a:ext uri="{FF2B5EF4-FFF2-40B4-BE49-F238E27FC236}">
                <a16:creationId xmlns:a16="http://schemas.microsoft.com/office/drawing/2014/main" id="{4717401F-8127-4697-8085-3D6C69B5D2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4559531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Immagine 21">
            <a:extLst>
              <a:ext uri="{FF2B5EF4-FFF2-40B4-BE49-F238E27FC236}">
                <a16:creationId xmlns:a16="http://schemas.microsoft.com/office/drawing/2014/main" id="{C9624F5E-61FC-A24D-9E48-A4FB96D033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767" y="1115194"/>
            <a:ext cx="6542117" cy="447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7411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: Top Corners Rounded 24">
            <a:extLst>
              <a:ext uri="{FF2B5EF4-FFF2-40B4-BE49-F238E27FC236}">
                <a16:creationId xmlns:a16="http://schemas.microsoft.com/office/drawing/2014/main" id="{3BAF1561-20C4-41FD-A35F-BF2B9E72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7" name="Rectangle: Top Corners Rounded 26">
            <a:extLst>
              <a:ext uri="{FF2B5EF4-FFF2-40B4-BE49-F238E27FC236}">
                <a16:creationId xmlns:a16="http://schemas.microsoft.com/office/drawing/2014/main" id="{839DC788-B140-4F3E-A91E-CB3E70ED9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FIRST USE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FC18D930-0EEE-448F-ABF1-2AA3C83DA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/>
          <p:cNvSpPr txBox="1"/>
          <p:nvPr/>
        </p:nvSpPr>
        <p:spPr>
          <a:xfrm>
            <a:off x="321733" y="2834809"/>
            <a:ext cx="4092951" cy="3042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The first time you launch mobile app you need to setup your profile by filling-in the identification of country and THINKDESK location (i.e. Italy, THINKDESK Segrate)</a:t>
            </a:r>
          </a:p>
        </p:txBody>
      </p:sp>
      <p:pic>
        <p:nvPicPr>
          <p:cNvPr id="4" name="Immagine 3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3B887099-6BCB-AB42-A562-2C2DB6E62C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767" y="880827"/>
            <a:ext cx="6542117" cy="4939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85244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: Top Corners Rounded 33">
            <a:extLst>
              <a:ext uri="{FF2B5EF4-FFF2-40B4-BE49-F238E27FC236}">
                <a16:creationId xmlns:a16="http://schemas.microsoft.com/office/drawing/2014/main" id="{3BAF1561-20C4-41FD-A35F-BF2B9E72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6" name="Rectangle: Top Corners Rounded 35">
            <a:extLst>
              <a:ext uri="{FF2B5EF4-FFF2-40B4-BE49-F238E27FC236}">
                <a16:creationId xmlns:a16="http://schemas.microsoft.com/office/drawing/2014/main" id="{839DC788-B140-4F3E-A91E-CB3E70ED9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HOME SCREEN</a:t>
            </a:r>
          </a:p>
        </p:txBody>
      </p: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FC18D930-0EEE-448F-ABF1-2AA3C83DA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/>
          <p:cNvSpPr txBox="1"/>
          <p:nvPr/>
        </p:nvSpPr>
        <p:spPr>
          <a:xfrm>
            <a:off x="321733" y="2834809"/>
            <a:ext cx="4092951" cy="3042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The home screen let you the choice to let us know about your feeling on provided service.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Clicking on one of the “smiley” you’ll then registered the mood.</a:t>
            </a:r>
          </a:p>
        </p:txBody>
      </p:sp>
      <p:pic>
        <p:nvPicPr>
          <p:cNvPr id="5" name="Immagine 4" descr="Immagine che contiene screenshot, computer&#10;&#10;Descrizione generata automaticamente">
            <a:extLst>
              <a:ext uri="{FF2B5EF4-FFF2-40B4-BE49-F238E27FC236}">
                <a16:creationId xmlns:a16="http://schemas.microsoft.com/office/drawing/2014/main" id="{85DCBC91-D6B2-6640-AB98-9D4E564B54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767" y="864472"/>
            <a:ext cx="6542117" cy="4972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663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Rectangle: Top Corners Rounded 42">
            <a:extLst>
              <a:ext uri="{FF2B5EF4-FFF2-40B4-BE49-F238E27FC236}">
                <a16:creationId xmlns:a16="http://schemas.microsoft.com/office/drawing/2014/main" id="{3BAF1561-20C4-41FD-A35F-BF2B9E72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5" name="Rectangle: Top Corners Rounded 44">
            <a:extLst>
              <a:ext uri="{FF2B5EF4-FFF2-40B4-BE49-F238E27FC236}">
                <a16:creationId xmlns:a16="http://schemas.microsoft.com/office/drawing/2014/main" id="{839DC788-B140-4F3E-A91E-CB3E70ED9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COMMENT</a:t>
            </a:r>
            <a:r>
              <a:rPr lang="en-US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 SCREEN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C18D930-0EEE-448F-ABF1-2AA3C83DA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/>
          <p:cNvSpPr txBox="1"/>
          <p:nvPr/>
        </p:nvSpPr>
        <p:spPr>
          <a:xfrm>
            <a:off x="321733" y="2834809"/>
            <a:ext cx="4092951" cy="3042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To complete survey, a comment is requested. If not provided, the mood won’t be registered.</a:t>
            </a:r>
          </a:p>
        </p:txBody>
      </p:sp>
      <p:pic>
        <p:nvPicPr>
          <p:cNvPr id="3" name="Immagine 2">
            <a:extLst>
              <a:ext uri="{FF2B5EF4-FFF2-40B4-BE49-F238E27FC236}">
                <a16:creationId xmlns:a16="http://schemas.microsoft.com/office/drawing/2014/main" id="{55F84957-5242-2E40-A93E-5D339CB68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767" y="889004"/>
            <a:ext cx="6542117" cy="4922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2000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: Top Corners Rounded 51">
            <a:extLst>
              <a:ext uri="{FF2B5EF4-FFF2-40B4-BE49-F238E27FC236}">
                <a16:creationId xmlns:a16="http://schemas.microsoft.com/office/drawing/2014/main" id="{3BAF1561-20C4-41FD-A35F-BF2B9E72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4" name="Rectangle: Top Corners Rounded 53">
            <a:extLst>
              <a:ext uri="{FF2B5EF4-FFF2-40B4-BE49-F238E27FC236}">
                <a16:creationId xmlns:a16="http://schemas.microsoft.com/office/drawing/2014/main" id="{839DC788-B140-4F3E-A91E-CB3E70ED9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METRICS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C18D930-0EEE-448F-ABF1-2AA3C83DA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/>
          <p:cNvSpPr txBox="1"/>
          <p:nvPr/>
        </p:nvSpPr>
        <p:spPr>
          <a:xfrm>
            <a:off x="321733" y="2834809"/>
            <a:ext cx="4092951" cy="3042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A list of registered comments is available on a dedicated page.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Provided info are related to the last 30 days of activities therefore a trend should be maintained offline.</a:t>
            </a:r>
          </a:p>
        </p:txBody>
      </p:sp>
      <p:pic>
        <p:nvPicPr>
          <p:cNvPr id="5" name="Immagine 4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FCE30815-20BD-5E4D-B6CA-28F4E226DC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767" y="872649"/>
            <a:ext cx="6542117" cy="4955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6145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Rectangle: Top Corners Rounded 60">
            <a:extLst>
              <a:ext uri="{FF2B5EF4-FFF2-40B4-BE49-F238E27FC236}">
                <a16:creationId xmlns:a16="http://schemas.microsoft.com/office/drawing/2014/main" id="{3BAF1561-20C4-41FD-A35F-BF2B9E727F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529466" y="996722"/>
            <a:ext cx="5923488" cy="4864556"/>
          </a:xfrm>
          <a:prstGeom prst="round2SameRect">
            <a:avLst>
              <a:gd name="adj1" fmla="val 3762"/>
              <a:gd name="adj2" fmla="val 0"/>
            </a:avLst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3" name="Rectangle: Top Corners Rounded 62">
            <a:extLst>
              <a:ext uri="{FF2B5EF4-FFF2-40B4-BE49-F238E27FC236}">
                <a16:creationId xmlns:a16="http://schemas.microsoft.com/office/drawing/2014/main" id="{839DC788-B140-4F3E-A91E-CB3E70ED94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-457200" y="1050468"/>
            <a:ext cx="5609397" cy="4757058"/>
          </a:xfrm>
          <a:prstGeom prst="round2SameRect">
            <a:avLst>
              <a:gd name="adj1" fmla="val 2061"/>
              <a:gd name="adj2" fmla="val 0"/>
            </a:avLst>
          </a:prstGeom>
          <a:noFill/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321733" y="981091"/>
            <a:ext cx="4092951" cy="162445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kern="1200" dirty="0">
                <a:solidFill>
                  <a:schemeClr val="bg1"/>
                </a:solidFill>
                <a:latin typeface="+mj-lt"/>
                <a:ea typeface="+mj-ea"/>
                <a:cs typeface="+mj-cs"/>
              </a:rPr>
              <a:t>METRICS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FC18D930-0EEE-448F-ABF1-2AA3C83DA5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4071" y="2705800"/>
            <a:ext cx="1597456" cy="0"/>
          </a:xfrm>
          <a:prstGeom prst="line">
            <a:avLst/>
          </a:prstGeom>
          <a:ln w="5080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asellaDiTesto 6"/>
          <p:cNvSpPr txBox="1"/>
          <p:nvPr/>
        </p:nvSpPr>
        <p:spPr>
          <a:xfrm>
            <a:off x="321733" y="2834809"/>
            <a:ext cx="4193823" cy="304209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At the same a graphical representation moods segmentation is also available.</a:t>
            </a:r>
          </a:p>
          <a:p>
            <a:pPr>
              <a:lnSpc>
                <a:spcPct val="90000"/>
              </a:lnSpc>
              <a:spcAft>
                <a:spcPts val="600"/>
              </a:spcAft>
            </a:pPr>
            <a:endParaRPr lang="en-US" sz="2000" dirty="0">
              <a:solidFill>
                <a:schemeClr val="bg1"/>
              </a:solidFill>
            </a:endParaRPr>
          </a:p>
          <a:p>
            <a:pPr>
              <a:lnSpc>
                <a:spcPct val="90000"/>
              </a:lnSpc>
              <a:spcAft>
                <a:spcPts val="600"/>
              </a:spcAft>
            </a:pPr>
            <a:r>
              <a:rPr lang="en-US" sz="2000" dirty="0">
                <a:solidFill>
                  <a:schemeClr val="bg1"/>
                </a:solidFill>
              </a:rPr>
              <a:t>Provided info are related to the last 30 days of activities therefore a trend should be maintained offline.</a:t>
            </a:r>
          </a:p>
        </p:txBody>
      </p:sp>
      <p:pic>
        <p:nvPicPr>
          <p:cNvPr id="4" name="Immagine 3" descr="Immagine che contiene screenshot&#10;&#10;Descrizione generata automaticamente">
            <a:extLst>
              <a:ext uri="{FF2B5EF4-FFF2-40B4-BE49-F238E27FC236}">
                <a16:creationId xmlns:a16="http://schemas.microsoft.com/office/drawing/2014/main" id="{535A017B-0F65-434C-8B5D-C0634BD0CC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3767" y="897182"/>
            <a:ext cx="6542117" cy="49065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82334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247</Words>
  <Application>Microsoft Macintosh PowerPoint</Application>
  <PresentationFormat>Widescreen</PresentationFormat>
  <Paragraphs>29</Paragraphs>
  <Slides>11</Slides>
  <Notes>0</Notes>
  <HiddenSlides>0</HiddenSlides>
  <MMClips>1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11</vt:i4>
      </vt:variant>
    </vt:vector>
  </HeadingPairs>
  <TitlesOfParts>
    <vt:vector size="15" baseType="lpstr">
      <vt:lpstr>Arial</vt:lpstr>
      <vt:lpstr>Calibri</vt:lpstr>
      <vt:lpstr>Calibri Light</vt:lpstr>
      <vt:lpstr>Tema di Office</vt:lpstr>
      <vt:lpstr>THINKDESK MOOD MARBLES</vt:lpstr>
      <vt:lpstr>WHAT IS</vt:lpstr>
      <vt:lpstr>Anonymous</vt:lpstr>
      <vt:lpstr>TECHNOLOGY</vt:lpstr>
      <vt:lpstr>FIRST USE</vt:lpstr>
      <vt:lpstr>HOME SCREEN</vt:lpstr>
      <vt:lpstr>COMMENT SCREEN</vt:lpstr>
      <vt:lpstr>METRICS</vt:lpstr>
      <vt:lpstr>METRICS</vt:lpstr>
      <vt:lpstr>LIVE DEMO</vt:lpstr>
      <vt:lpstr>Presentazione standard di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THINKDESK MOOD MARBLES</dc:title>
  <dc:creator>Marco D'Agostino</dc:creator>
  <cp:lastModifiedBy>Marco D'Agostino</cp:lastModifiedBy>
  <cp:revision>3</cp:revision>
  <dcterms:created xsi:type="dcterms:W3CDTF">2019-11-21T14:03:33Z</dcterms:created>
  <dcterms:modified xsi:type="dcterms:W3CDTF">2019-11-21T14:30:16Z</dcterms:modified>
</cp:coreProperties>
</file>